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Raleway"/>
      <p:regular r:id="rId14"/>
      <p:bold r:id="rId15"/>
      <p:italic r:id="rId16"/>
      <p:boldItalic r:id="rId17"/>
    </p:embeddedFont>
    <p:embeddedFont>
      <p:font typeface="Roboto"/>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Lato-regular.fntdata"/><Relationship Id="rId21" Type="http://schemas.openxmlformats.org/officeDocument/2006/relationships/font" Target="fonts/Roboto-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Lato-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2477724" y="415650"/>
            <a:ext cx="6244200" cy="0"/>
          </a:xfrm>
          <a:prstGeom prst="straightConnector1">
            <a:avLst/>
          </a:prstGeom>
          <a:noFill/>
          <a:ln cap="flat" cmpd="sng" w="38100">
            <a:solidFill>
              <a:schemeClr val="lt1"/>
            </a:solidFill>
            <a:prstDash val="solid"/>
            <a:round/>
            <a:headEnd len="med" w="med" type="none"/>
            <a:tailEnd len="med" w="med" type="none"/>
          </a:ln>
        </p:spPr>
      </p:cxnSp>
      <p:cxnSp>
        <p:nvCxnSpPr>
          <p:cNvPr id="11" name="Shape 11"/>
          <p:cNvCxnSpPr/>
          <p:nvPr/>
        </p:nvCxnSpPr>
        <p:spPr>
          <a:xfrm>
            <a:off x="2477724" y="4740000"/>
            <a:ext cx="6244200" cy="0"/>
          </a:xfrm>
          <a:prstGeom prst="straightConnector1">
            <a:avLst/>
          </a:prstGeom>
          <a:noFill/>
          <a:ln cap="flat" cmpd="sng" w="19050">
            <a:solidFill>
              <a:schemeClr val="lt1"/>
            </a:solidFill>
            <a:prstDash val="solid"/>
            <a:round/>
            <a:headEnd len="med" w="med" type="none"/>
            <a:tailEnd len="med" w="med" type="none"/>
          </a:ln>
        </p:spPr>
      </p:cxnSp>
      <p:cxnSp>
        <p:nvCxnSpPr>
          <p:cNvPr id="12" name="Shape 12"/>
          <p:cNvCxnSpPr/>
          <p:nvPr/>
        </p:nvCxnSpPr>
        <p:spPr>
          <a:xfrm>
            <a:off x="425198" y="415650"/>
            <a:ext cx="183300" cy="0"/>
          </a:xfrm>
          <a:prstGeom prst="straightConnector1">
            <a:avLst/>
          </a:prstGeom>
          <a:noFill/>
          <a:ln cap="flat" cmpd="sng" w="19050">
            <a:solidFill>
              <a:schemeClr val="lt1"/>
            </a:solidFill>
            <a:prstDash val="solid"/>
            <a:round/>
            <a:headEnd len="med" w="med" type="none"/>
            <a:tailEnd len="med" w="med" type="none"/>
          </a:ln>
        </p:spPr>
      </p:cxnSp>
      <p:sp>
        <p:nvSpPr>
          <p:cNvPr id="13" name="Shape 13"/>
          <p:cNvSpPr txBox="1"/>
          <p:nvPr>
            <p:ph type="ctrTitle"/>
          </p:nvPr>
        </p:nvSpPr>
        <p:spPr>
          <a:xfrm>
            <a:off x="2371725" y="630225"/>
            <a:ext cx="6331500" cy="1542000"/>
          </a:xfrm>
          <a:prstGeom prst="rect">
            <a:avLst/>
          </a:prstGeom>
        </p:spPr>
        <p:txBody>
          <a:bodyPr anchorCtr="0" anchor="t"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14" name="Shape 14"/>
          <p:cNvSpPr txBox="1"/>
          <p:nvPr>
            <p:ph idx="1" type="subTitle"/>
          </p:nvPr>
        </p:nvSpPr>
        <p:spPr>
          <a:xfrm>
            <a:off x="2390267" y="3238450"/>
            <a:ext cx="6331500" cy="1241700"/>
          </a:xfrm>
          <a:prstGeom prst="rect">
            <a:avLst/>
          </a:prstGeom>
        </p:spPr>
        <p:txBody>
          <a:bodyPr anchorCtr="0" anchor="b" bIns="91425" lIns="91425"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Shape 1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60" name="Shape 60"/>
        <p:cNvGrpSpPr/>
        <p:nvPr/>
      </p:nvGrpSpPr>
      <p:grpSpPr>
        <a:xfrm>
          <a:off x="0" y="0"/>
          <a:ext cx="0" cy="0"/>
          <a:chOff x="0" y="0"/>
          <a:chExt cx="0" cy="0"/>
        </a:xfrm>
      </p:grpSpPr>
      <p:cxnSp>
        <p:nvCxnSpPr>
          <p:cNvPr id="61" name="Shape 61"/>
          <p:cNvCxnSpPr/>
          <p:nvPr/>
        </p:nvCxnSpPr>
        <p:spPr>
          <a:xfrm>
            <a:off x="425200" y="4740000"/>
            <a:ext cx="8296800" cy="0"/>
          </a:xfrm>
          <a:prstGeom prst="straightConnector1">
            <a:avLst/>
          </a:prstGeom>
          <a:noFill/>
          <a:ln cap="flat" cmpd="sng" w="19050">
            <a:solidFill>
              <a:schemeClr val="dk2"/>
            </a:solidFill>
            <a:prstDash val="solid"/>
            <a:round/>
            <a:headEnd len="med" w="med" type="none"/>
            <a:tailEnd len="med" w="med" type="none"/>
          </a:ln>
        </p:spPr>
      </p:cxnSp>
      <p:cxnSp>
        <p:nvCxnSpPr>
          <p:cNvPr id="62" name="Shape 62"/>
          <p:cNvCxnSpPr/>
          <p:nvPr/>
        </p:nvCxnSpPr>
        <p:spPr>
          <a:xfrm>
            <a:off x="425200" y="415650"/>
            <a:ext cx="8296800" cy="0"/>
          </a:xfrm>
          <a:prstGeom prst="straightConnector1">
            <a:avLst/>
          </a:prstGeom>
          <a:noFill/>
          <a:ln cap="flat" cmpd="sng" w="38100">
            <a:solidFill>
              <a:schemeClr val="dk2"/>
            </a:solidFill>
            <a:prstDash val="solid"/>
            <a:round/>
            <a:headEnd len="med" w="med" type="none"/>
            <a:tailEnd len="med" w="med" type="none"/>
          </a:ln>
        </p:spPr>
      </p:cxnSp>
      <p:sp>
        <p:nvSpPr>
          <p:cNvPr id="63" name="Shape 63"/>
          <p:cNvSpPr txBox="1"/>
          <p:nvPr>
            <p:ph type="title"/>
          </p:nvPr>
        </p:nvSpPr>
        <p:spPr>
          <a:xfrm>
            <a:off x="853950" y="1304850"/>
            <a:ext cx="7436100" cy="1538400"/>
          </a:xfrm>
          <a:prstGeom prst="rect">
            <a:avLst/>
          </a:prstGeom>
        </p:spPr>
        <p:txBody>
          <a:bodyPr anchorCtr="0" anchor="ctr" bIns="91425" lIns="91425" rIns="91425" wrap="square" tIns="91425"/>
          <a:lstStyle>
            <a:lvl1pPr lvl="0" rtl="0" algn="ctr">
              <a:spcBef>
                <a:spcPts val="0"/>
              </a:spcBef>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buClr>
                <a:schemeClr val="dk1"/>
              </a:buClr>
              <a:buSzPts val="9600"/>
              <a:buFont typeface="Lato"/>
              <a:buNone/>
              <a:defRPr sz="9600">
                <a:solidFill>
                  <a:schemeClr val="dk1"/>
                </a:solidFill>
                <a:latin typeface="Lato"/>
                <a:ea typeface="Lato"/>
                <a:cs typeface="Lato"/>
                <a:sym typeface="Lato"/>
              </a:defRPr>
            </a:lvl9pPr>
          </a:lstStyle>
          <a:p/>
        </p:txBody>
      </p:sp>
      <p:sp>
        <p:nvSpPr>
          <p:cNvPr id="64" name="Shape 64"/>
          <p:cNvSpPr txBox="1"/>
          <p:nvPr>
            <p:ph idx="1" type="body"/>
          </p:nvPr>
        </p:nvSpPr>
        <p:spPr>
          <a:xfrm>
            <a:off x="853950" y="2919450"/>
            <a:ext cx="7436100" cy="10716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65" name="Shape 6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66" name="Shape 66"/>
        <p:cNvGrpSpPr/>
        <p:nvPr/>
      </p:nvGrpSpPr>
      <p:grpSpPr>
        <a:xfrm>
          <a:off x="0" y="0"/>
          <a:ext cx="0" cy="0"/>
          <a:chOff x="0" y="0"/>
          <a:chExt cx="0" cy="0"/>
        </a:xfrm>
      </p:grpSpPr>
      <p:sp>
        <p:nvSpPr>
          <p:cNvPr id="67" name="Shape 6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6" name="Shape 16"/>
        <p:cNvGrpSpPr/>
        <p:nvPr/>
      </p:nvGrpSpPr>
      <p:grpSpPr>
        <a:xfrm>
          <a:off x="0" y="0"/>
          <a:ext cx="0" cy="0"/>
          <a:chOff x="0" y="0"/>
          <a:chExt cx="0" cy="0"/>
        </a:xfrm>
      </p:grpSpPr>
      <p:cxnSp>
        <p:nvCxnSpPr>
          <p:cNvPr id="17" name="Shape 17"/>
          <p:cNvCxnSpPr/>
          <p:nvPr/>
        </p:nvCxnSpPr>
        <p:spPr>
          <a:xfrm>
            <a:off x="425200" y="415650"/>
            <a:ext cx="8296800" cy="0"/>
          </a:xfrm>
          <a:prstGeom prst="straightConnector1">
            <a:avLst/>
          </a:prstGeom>
          <a:noFill/>
          <a:ln cap="flat" cmpd="sng" w="38100">
            <a:solidFill>
              <a:schemeClr val="lt1"/>
            </a:solidFill>
            <a:prstDash val="solid"/>
            <a:round/>
            <a:headEnd len="med" w="med" type="none"/>
            <a:tailEnd len="med" w="med" type="none"/>
          </a:ln>
        </p:spPr>
      </p:cxnSp>
      <p:cxnSp>
        <p:nvCxnSpPr>
          <p:cNvPr id="18" name="Shape 18"/>
          <p:cNvCxnSpPr/>
          <p:nvPr/>
        </p:nvCxnSpPr>
        <p:spPr>
          <a:xfrm>
            <a:off x="425200" y="4740000"/>
            <a:ext cx="8296800" cy="0"/>
          </a:xfrm>
          <a:prstGeom prst="straightConnector1">
            <a:avLst/>
          </a:prstGeom>
          <a:noFill/>
          <a:ln cap="flat" cmpd="sng" w="19050">
            <a:solidFill>
              <a:schemeClr val="lt1"/>
            </a:solidFill>
            <a:prstDash val="solid"/>
            <a:round/>
            <a:headEnd len="med" w="med" type="none"/>
            <a:tailEnd len="med" w="med" type="none"/>
          </a:ln>
        </p:spPr>
      </p:cxnSp>
      <p:sp>
        <p:nvSpPr>
          <p:cNvPr id="19" name="Shape 19"/>
          <p:cNvSpPr txBox="1"/>
          <p:nvPr>
            <p:ph type="title"/>
          </p:nvPr>
        </p:nvSpPr>
        <p:spPr>
          <a:xfrm>
            <a:off x="406425" y="1806825"/>
            <a:ext cx="8296800" cy="1542000"/>
          </a:xfrm>
          <a:prstGeom prst="rect">
            <a:avLst/>
          </a:prstGeom>
        </p:spPr>
        <p:txBody>
          <a:bodyPr anchorCtr="0" anchor="ctr" bIns="91425" lIns="91425" rIns="91425" wrap="square" tIns="91425"/>
          <a:lstStyle>
            <a:lvl1pPr lvl="0" rtl="0" algn="ctr">
              <a:spcBef>
                <a:spcPts val="0"/>
              </a:spcBef>
              <a:buClr>
                <a:schemeClr val="lt1"/>
              </a:buClr>
              <a:buSzPts val="4800"/>
              <a:buNone/>
              <a:defRPr sz="4800">
                <a:solidFill>
                  <a:schemeClr val="lt1"/>
                </a:solidFill>
              </a:defRPr>
            </a:lvl1pPr>
            <a:lvl2pPr lvl="1" rtl="0" algn="ctr">
              <a:spcBef>
                <a:spcPts val="0"/>
              </a:spcBef>
              <a:buClr>
                <a:schemeClr val="lt1"/>
              </a:buClr>
              <a:buSzPts val="4800"/>
              <a:buNone/>
              <a:defRPr sz="4800">
                <a:solidFill>
                  <a:schemeClr val="lt1"/>
                </a:solidFill>
              </a:defRPr>
            </a:lvl2pPr>
            <a:lvl3pPr lvl="2" rtl="0" algn="ctr">
              <a:spcBef>
                <a:spcPts val="0"/>
              </a:spcBef>
              <a:buClr>
                <a:schemeClr val="lt1"/>
              </a:buClr>
              <a:buSzPts val="4800"/>
              <a:buNone/>
              <a:defRPr sz="4800">
                <a:solidFill>
                  <a:schemeClr val="lt1"/>
                </a:solidFill>
              </a:defRPr>
            </a:lvl3pPr>
            <a:lvl4pPr lvl="3" rtl="0" algn="ctr">
              <a:spcBef>
                <a:spcPts val="0"/>
              </a:spcBef>
              <a:buClr>
                <a:schemeClr val="lt1"/>
              </a:buClr>
              <a:buSzPts val="4800"/>
              <a:buNone/>
              <a:defRPr sz="4800">
                <a:solidFill>
                  <a:schemeClr val="lt1"/>
                </a:solidFill>
              </a:defRPr>
            </a:lvl4pPr>
            <a:lvl5pPr lvl="4" rtl="0" algn="ctr">
              <a:spcBef>
                <a:spcPts val="0"/>
              </a:spcBef>
              <a:buClr>
                <a:schemeClr val="lt1"/>
              </a:buClr>
              <a:buSzPts val="4800"/>
              <a:buNone/>
              <a:defRPr sz="4800">
                <a:solidFill>
                  <a:schemeClr val="lt1"/>
                </a:solidFill>
              </a:defRPr>
            </a:lvl5pPr>
            <a:lvl6pPr lvl="5" rtl="0" algn="ctr">
              <a:spcBef>
                <a:spcPts val="0"/>
              </a:spcBef>
              <a:buClr>
                <a:schemeClr val="lt1"/>
              </a:buClr>
              <a:buSzPts val="4800"/>
              <a:buNone/>
              <a:defRPr sz="4800">
                <a:solidFill>
                  <a:schemeClr val="lt1"/>
                </a:solidFill>
              </a:defRPr>
            </a:lvl6pPr>
            <a:lvl7pPr lvl="6" rtl="0" algn="ctr">
              <a:spcBef>
                <a:spcPts val="0"/>
              </a:spcBef>
              <a:buClr>
                <a:schemeClr val="lt1"/>
              </a:buClr>
              <a:buSzPts val="4800"/>
              <a:buNone/>
              <a:defRPr sz="4800">
                <a:solidFill>
                  <a:schemeClr val="lt1"/>
                </a:solidFill>
              </a:defRPr>
            </a:lvl7pPr>
            <a:lvl8pPr lvl="7" rtl="0" algn="ctr">
              <a:spcBef>
                <a:spcPts val="0"/>
              </a:spcBef>
              <a:buClr>
                <a:schemeClr val="lt1"/>
              </a:buClr>
              <a:buSzPts val="4800"/>
              <a:buNone/>
              <a:defRPr sz="4800">
                <a:solidFill>
                  <a:schemeClr val="lt1"/>
                </a:solidFill>
              </a:defRPr>
            </a:lvl8pPr>
            <a:lvl9pPr lvl="8" rtl="0" algn="ctr">
              <a:spcBef>
                <a:spcPts val="0"/>
              </a:spcBef>
              <a:buClr>
                <a:schemeClr val="lt1"/>
              </a:buClr>
              <a:buSzPts val="4800"/>
              <a:buNone/>
              <a:defRPr sz="4800">
                <a:solidFill>
                  <a:schemeClr val="lt1"/>
                </a:solidFill>
              </a:defRPr>
            </a:lvl9pPr>
          </a:lstStyle>
          <a:p/>
        </p:txBody>
      </p:sp>
      <p:sp>
        <p:nvSpPr>
          <p:cNvPr id="20" name="Shape 20"/>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1" name="Shape 21"/>
        <p:cNvGrpSpPr/>
        <p:nvPr/>
      </p:nvGrpSpPr>
      <p:grpSpPr>
        <a:xfrm>
          <a:off x="0" y="0"/>
          <a:ext cx="0" cy="0"/>
          <a:chOff x="0" y="0"/>
          <a:chExt cx="0" cy="0"/>
        </a:xfrm>
      </p:grpSpPr>
      <p:cxnSp>
        <p:nvCxnSpPr>
          <p:cNvPr id="22" name="Shape 22"/>
          <p:cNvCxnSpPr/>
          <p:nvPr/>
        </p:nvCxnSpPr>
        <p:spPr>
          <a:xfrm>
            <a:off x="2477724" y="415650"/>
            <a:ext cx="6244200" cy="0"/>
          </a:xfrm>
          <a:prstGeom prst="straightConnector1">
            <a:avLst/>
          </a:prstGeom>
          <a:noFill/>
          <a:ln cap="flat" cmpd="sng" w="38100">
            <a:solidFill>
              <a:schemeClr val="dk2"/>
            </a:solidFill>
            <a:prstDash val="solid"/>
            <a:round/>
            <a:headEnd len="med" w="med" type="none"/>
            <a:tailEnd len="med" w="med" type="none"/>
          </a:ln>
        </p:spPr>
      </p:cxnSp>
      <p:cxnSp>
        <p:nvCxnSpPr>
          <p:cNvPr id="23" name="Shape 23"/>
          <p:cNvCxnSpPr/>
          <p:nvPr/>
        </p:nvCxnSpPr>
        <p:spPr>
          <a:xfrm>
            <a:off x="2477724" y="4740000"/>
            <a:ext cx="6244200" cy="0"/>
          </a:xfrm>
          <a:prstGeom prst="straightConnector1">
            <a:avLst/>
          </a:prstGeom>
          <a:noFill/>
          <a:ln cap="flat" cmpd="sng" w="19050">
            <a:solidFill>
              <a:schemeClr val="dk2"/>
            </a:solidFill>
            <a:prstDash val="solid"/>
            <a:round/>
            <a:headEnd len="med" w="med" type="none"/>
            <a:tailEnd len="med" w="med" type="none"/>
          </a:ln>
        </p:spPr>
      </p:cxnSp>
      <p:cxnSp>
        <p:nvCxnSpPr>
          <p:cNvPr id="24" name="Shape 24"/>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25" name="Shape 25"/>
          <p:cNvSpPr txBox="1"/>
          <p:nvPr>
            <p:ph type="title"/>
          </p:nvPr>
        </p:nvSpPr>
        <p:spPr>
          <a:xfrm>
            <a:off x="2400250" y="575950"/>
            <a:ext cx="6321600" cy="635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26" name="Shape 26"/>
          <p:cNvSpPr txBox="1"/>
          <p:nvPr>
            <p:ph idx="1" type="body"/>
          </p:nvPr>
        </p:nvSpPr>
        <p:spPr>
          <a:xfrm>
            <a:off x="2410112" y="1595776"/>
            <a:ext cx="6321600" cy="30024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27" name="Shape 2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8" name="Shape 28"/>
        <p:cNvGrpSpPr/>
        <p:nvPr/>
      </p:nvGrpSpPr>
      <p:grpSpPr>
        <a:xfrm>
          <a:off x="0" y="0"/>
          <a:ext cx="0" cy="0"/>
          <a:chOff x="0" y="0"/>
          <a:chExt cx="0" cy="0"/>
        </a:xfrm>
      </p:grpSpPr>
      <p:cxnSp>
        <p:nvCxnSpPr>
          <p:cNvPr id="29" name="Shape 29"/>
          <p:cNvCxnSpPr/>
          <p:nvPr/>
        </p:nvCxnSpPr>
        <p:spPr>
          <a:xfrm>
            <a:off x="2477724" y="415650"/>
            <a:ext cx="6244200" cy="0"/>
          </a:xfrm>
          <a:prstGeom prst="straightConnector1">
            <a:avLst/>
          </a:prstGeom>
          <a:noFill/>
          <a:ln cap="flat" cmpd="sng" w="38100">
            <a:solidFill>
              <a:schemeClr val="dk2"/>
            </a:solidFill>
            <a:prstDash val="solid"/>
            <a:round/>
            <a:headEnd len="med" w="med" type="none"/>
            <a:tailEnd len="med" w="med" type="none"/>
          </a:ln>
        </p:spPr>
      </p:cxnSp>
      <p:cxnSp>
        <p:nvCxnSpPr>
          <p:cNvPr id="30" name="Shape 30"/>
          <p:cNvCxnSpPr/>
          <p:nvPr/>
        </p:nvCxnSpPr>
        <p:spPr>
          <a:xfrm>
            <a:off x="2477724" y="4740000"/>
            <a:ext cx="6244200" cy="0"/>
          </a:xfrm>
          <a:prstGeom prst="straightConnector1">
            <a:avLst/>
          </a:prstGeom>
          <a:noFill/>
          <a:ln cap="flat" cmpd="sng" w="19050">
            <a:solidFill>
              <a:schemeClr val="dk2"/>
            </a:solidFill>
            <a:prstDash val="solid"/>
            <a:round/>
            <a:headEnd len="med" w="med" type="none"/>
            <a:tailEnd len="med" w="med" type="none"/>
          </a:ln>
        </p:spPr>
      </p:cxnSp>
      <p:cxnSp>
        <p:nvCxnSpPr>
          <p:cNvPr id="31" name="Shape 31"/>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32" name="Shape 32"/>
          <p:cNvSpPr txBox="1"/>
          <p:nvPr>
            <p:ph type="title"/>
          </p:nvPr>
        </p:nvSpPr>
        <p:spPr>
          <a:xfrm>
            <a:off x="2400250" y="575950"/>
            <a:ext cx="6321600" cy="635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33" name="Shape 33"/>
          <p:cNvSpPr txBox="1"/>
          <p:nvPr>
            <p:ph idx="1" type="body"/>
          </p:nvPr>
        </p:nvSpPr>
        <p:spPr>
          <a:xfrm>
            <a:off x="2400303" y="1602675"/>
            <a:ext cx="3071400" cy="3002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4" name="Shape 34"/>
          <p:cNvSpPr txBox="1"/>
          <p:nvPr>
            <p:ph idx="2" type="body"/>
          </p:nvPr>
        </p:nvSpPr>
        <p:spPr>
          <a:xfrm>
            <a:off x="5650572" y="1602675"/>
            <a:ext cx="3071400" cy="3002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5" name="Shape 3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6" name="Shape 36"/>
        <p:cNvGrpSpPr/>
        <p:nvPr/>
      </p:nvGrpSpPr>
      <p:grpSpPr>
        <a:xfrm>
          <a:off x="0" y="0"/>
          <a:ext cx="0" cy="0"/>
          <a:chOff x="0" y="0"/>
          <a:chExt cx="0" cy="0"/>
        </a:xfrm>
      </p:grpSpPr>
      <p:sp>
        <p:nvSpPr>
          <p:cNvPr id="37" name="Shape 37"/>
          <p:cNvSpPr txBox="1"/>
          <p:nvPr>
            <p:ph type="title"/>
          </p:nvPr>
        </p:nvSpPr>
        <p:spPr>
          <a:xfrm>
            <a:off x="303300" y="411575"/>
            <a:ext cx="8520600" cy="6396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38" name="Shape 38"/>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9" name="Shape 39"/>
        <p:cNvGrpSpPr/>
        <p:nvPr/>
      </p:nvGrpSpPr>
      <p:grpSpPr>
        <a:xfrm>
          <a:off x="0" y="0"/>
          <a:ext cx="0" cy="0"/>
          <a:chOff x="0" y="0"/>
          <a:chExt cx="0" cy="0"/>
        </a:xfrm>
      </p:grpSpPr>
      <p:cxnSp>
        <p:nvCxnSpPr>
          <p:cNvPr id="40" name="Shape 40"/>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41" name="Shape 41"/>
          <p:cNvSpPr txBox="1"/>
          <p:nvPr>
            <p:ph type="title"/>
          </p:nvPr>
        </p:nvSpPr>
        <p:spPr>
          <a:xfrm>
            <a:off x="319500" y="936600"/>
            <a:ext cx="2808000" cy="7557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42" name="Shape 42"/>
          <p:cNvSpPr txBox="1"/>
          <p:nvPr>
            <p:ph idx="1" type="body"/>
          </p:nvPr>
        </p:nvSpPr>
        <p:spPr>
          <a:xfrm>
            <a:off x="319500" y="1846804"/>
            <a:ext cx="2808000" cy="2806200"/>
          </a:xfrm>
          <a:prstGeom prst="rect">
            <a:avLst/>
          </a:prstGeom>
        </p:spPr>
        <p:txBody>
          <a:bodyPr anchorCtr="0" anchor="t" bIns="91425" lIns="91425" rIns="91425" wrap="square" tIns="91425"/>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43" name="Shape 4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rgbClr val="353535"/>
        </a:solidFill>
      </p:bgPr>
    </p:bg>
    <p:spTree>
      <p:nvGrpSpPr>
        <p:cNvPr id="44" name="Shape 44"/>
        <p:cNvGrpSpPr/>
        <p:nvPr/>
      </p:nvGrpSpPr>
      <p:grpSpPr>
        <a:xfrm>
          <a:off x="0" y="0"/>
          <a:ext cx="0" cy="0"/>
          <a:chOff x="0" y="0"/>
          <a:chExt cx="0" cy="0"/>
        </a:xfrm>
      </p:grpSpPr>
      <p:cxnSp>
        <p:nvCxnSpPr>
          <p:cNvPr id="45" name="Shape 45"/>
          <p:cNvCxnSpPr/>
          <p:nvPr/>
        </p:nvCxnSpPr>
        <p:spPr>
          <a:xfrm>
            <a:off x="425198" y="415650"/>
            <a:ext cx="183300" cy="0"/>
          </a:xfrm>
          <a:prstGeom prst="straightConnector1">
            <a:avLst/>
          </a:prstGeom>
          <a:noFill/>
          <a:ln cap="flat" cmpd="sng" w="19050">
            <a:solidFill>
              <a:schemeClr val="lt1"/>
            </a:solidFill>
            <a:prstDash val="solid"/>
            <a:round/>
            <a:headEnd len="med" w="med" type="none"/>
            <a:tailEnd len="med" w="med" type="none"/>
          </a:ln>
        </p:spPr>
      </p:cxnSp>
      <p:sp>
        <p:nvSpPr>
          <p:cNvPr id="46" name="Shape 46"/>
          <p:cNvSpPr txBox="1"/>
          <p:nvPr>
            <p:ph type="title"/>
          </p:nvPr>
        </p:nvSpPr>
        <p:spPr>
          <a:xfrm>
            <a:off x="283103" y="712141"/>
            <a:ext cx="6244200" cy="3835500"/>
          </a:xfrm>
          <a:prstGeom prst="rect">
            <a:avLst/>
          </a:prstGeom>
        </p:spPr>
        <p:txBody>
          <a:bodyPr anchorCtr="0" anchor="ctr"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47" name="Shape 4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8" name="Shape 48"/>
        <p:cNvGrpSpPr/>
        <p:nvPr/>
      </p:nvGrpSpPr>
      <p:grpSpPr>
        <a:xfrm>
          <a:off x="0" y="0"/>
          <a:ext cx="0" cy="0"/>
          <a:chOff x="0" y="0"/>
          <a:chExt cx="0" cy="0"/>
        </a:xfrm>
      </p:grpSpPr>
      <p:sp>
        <p:nvSpPr>
          <p:cNvPr id="49" name="Shape 49"/>
          <p:cNvSpPr/>
          <p:nvPr/>
        </p:nvSpPr>
        <p:spPr>
          <a:xfrm>
            <a:off x="4572000" y="125"/>
            <a:ext cx="4572000" cy="5143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50" name="Shape 5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51" name="Shape 51"/>
          <p:cNvSpPr txBox="1"/>
          <p:nvPr>
            <p:ph type="title"/>
          </p:nvPr>
        </p:nvSpPr>
        <p:spPr>
          <a:xfrm>
            <a:off x="265500" y="1397350"/>
            <a:ext cx="4045200" cy="1318200"/>
          </a:xfrm>
          <a:prstGeom prst="rect">
            <a:avLst/>
          </a:prstGeom>
        </p:spPr>
        <p:txBody>
          <a:bodyPr anchorCtr="0" anchor="b" bIns="91425" lIns="91425" rIns="91425" wrap="square" tIns="91425"/>
          <a:lstStyle>
            <a:lvl1pPr lvl="0" rtl="0" algn="ctr">
              <a:spcBef>
                <a:spcPts val="0"/>
              </a:spcBef>
              <a:buClr>
                <a:schemeClr val="dk1"/>
              </a:buClr>
              <a:buSzPts val="3600"/>
              <a:buNone/>
              <a:defRPr sz="3600">
                <a:solidFill>
                  <a:schemeClr val="dk1"/>
                </a:solidFill>
              </a:defRPr>
            </a:lvl1pPr>
            <a:lvl2pPr lvl="1" rtl="0" algn="ctr">
              <a:spcBef>
                <a:spcPts val="0"/>
              </a:spcBef>
              <a:buClr>
                <a:schemeClr val="dk1"/>
              </a:buClr>
              <a:buSzPts val="3600"/>
              <a:buNone/>
              <a:defRPr sz="3600">
                <a:solidFill>
                  <a:schemeClr val="dk1"/>
                </a:solidFill>
              </a:defRPr>
            </a:lvl2pPr>
            <a:lvl3pPr lvl="2" rtl="0" algn="ctr">
              <a:spcBef>
                <a:spcPts val="0"/>
              </a:spcBef>
              <a:buClr>
                <a:schemeClr val="dk1"/>
              </a:buClr>
              <a:buSzPts val="3600"/>
              <a:buNone/>
              <a:defRPr sz="3600">
                <a:solidFill>
                  <a:schemeClr val="dk1"/>
                </a:solidFill>
              </a:defRPr>
            </a:lvl3pPr>
            <a:lvl4pPr lvl="3" rtl="0" algn="ctr">
              <a:spcBef>
                <a:spcPts val="0"/>
              </a:spcBef>
              <a:buClr>
                <a:schemeClr val="dk1"/>
              </a:buClr>
              <a:buSzPts val="3600"/>
              <a:buNone/>
              <a:defRPr sz="3600">
                <a:solidFill>
                  <a:schemeClr val="dk1"/>
                </a:solidFill>
              </a:defRPr>
            </a:lvl4pPr>
            <a:lvl5pPr lvl="4" rtl="0" algn="ctr">
              <a:spcBef>
                <a:spcPts val="0"/>
              </a:spcBef>
              <a:buClr>
                <a:schemeClr val="dk1"/>
              </a:buClr>
              <a:buSzPts val="3600"/>
              <a:buNone/>
              <a:defRPr sz="3600">
                <a:solidFill>
                  <a:schemeClr val="dk1"/>
                </a:solidFill>
              </a:defRPr>
            </a:lvl5pPr>
            <a:lvl6pPr lvl="5" rtl="0" algn="ctr">
              <a:spcBef>
                <a:spcPts val="0"/>
              </a:spcBef>
              <a:buClr>
                <a:schemeClr val="dk1"/>
              </a:buClr>
              <a:buSzPts val="3600"/>
              <a:buNone/>
              <a:defRPr sz="3600">
                <a:solidFill>
                  <a:schemeClr val="dk1"/>
                </a:solidFill>
              </a:defRPr>
            </a:lvl6pPr>
            <a:lvl7pPr lvl="6" rtl="0" algn="ctr">
              <a:spcBef>
                <a:spcPts val="0"/>
              </a:spcBef>
              <a:buClr>
                <a:schemeClr val="dk1"/>
              </a:buClr>
              <a:buSzPts val="3600"/>
              <a:buNone/>
              <a:defRPr sz="3600">
                <a:solidFill>
                  <a:schemeClr val="dk1"/>
                </a:solidFill>
              </a:defRPr>
            </a:lvl7pPr>
            <a:lvl8pPr lvl="7" rtl="0" algn="ctr">
              <a:spcBef>
                <a:spcPts val="0"/>
              </a:spcBef>
              <a:buClr>
                <a:schemeClr val="dk1"/>
              </a:buClr>
              <a:buSzPts val="3600"/>
              <a:buNone/>
              <a:defRPr sz="3600">
                <a:solidFill>
                  <a:schemeClr val="dk1"/>
                </a:solidFill>
              </a:defRPr>
            </a:lvl8pPr>
            <a:lvl9pPr lvl="8" rtl="0" algn="ctr">
              <a:spcBef>
                <a:spcPts val="0"/>
              </a:spcBef>
              <a:buClr>
                <a:schemeClr val="dk1"/>
              </a:buClr>
              <a:buSzPts val="3600"/>
              <a:buNone/>
              <a:defRPr sz="3600">
                <a:solidFill>
                  <a:schemeClr val="dk1"/>
                </a:solidFill>
              </a:defRPr>
            </a:lvl9pPr>
          </a:lstStyle>
          <a:p/>
        </p:txBody>
      </p:sp>
      <p:sp>
        <p:nvSpPr>
          <p:cNvPr id="52" name="Shape 52"/>
          <p:cNvSpPr txBox="1"/>
          <p:nvPr>
            <p:ph idx="1" type="subTitle"/>
          </p:nvPr>
        </p:nvSpPr>
        <p:spPr>
          <a:xfrm>
            <a:off x="265500" y="2735371"/>
            <a:ext cx="4045200" cy="13455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Shape 53"/>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54" name="Shape 54"/>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5" name="Shape 55"/>
        <p:cNvGrpSpPr/>
        <p:nvPr/>
      </p:nvGrpSpPr>
      <p:grpSpPr>
        <a:xfrm>
          <a:off x="0" y="0"/>
          <a:ext cx="0" cy="0"/>
          <a:chOff x="0" y="0"/>
          <a:chExt cx="0" cy="0"/>
        </a:xfrm>
      </p:grpSpPr>
      <p:cxnSp>
        <p:nvCxnSpPr>
          <p:cNvPr id="56" name="Shape 56"/>
          <p:cNvCxnSpPr/>
          <p:nvPr/>
        </p:nvCxnSpPr>
        <p:spPr>
          <a:xfrm>
            <a:off x="425200" y="4740000"/>
            <a:ext cx="8296800" cy="0"/>
          </a:xfrm>
          <a:prstGeom prst="straightConnector1">
            <a:avLst/>
          </a:prstGeom>
          <a:noFill/>
          <a:ln cap="flat" cmpd="sng" w="19050">
            <a:solidFill>
              <a:schemeClr val="dk2"/>
            </a:solidFill>
            <a:prstDash val="solid"/>
            <a:round/>
            <a:headEnd len="med" w="med" type="none"/>
            <a:tailEnd len="med" w="med" type="none"/>
          </a:ln>
        </p:spPr>
      </p:cxnSp>
      <p:cxnSp>
        <p:nvCxnSpPr>
          <p:cNvPr id="57" name="Shape 57"/>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58" name="Shape 58"/>
          <p:cNvSpPr txBox="1"/>
          <p:nvPr>
            <p:ph idx="1" type="body"/>
          </p:nvPr>
        </p:nvSpPr>
        <p:spPr>
          <a:xfrm>
            <a:off x="328017" y="4226025"/>
            <a:ext cx="8388600" cy="393600"/>
          </a:xfrm>
          <a:prstGeom prst="rect">
            <a:avLst/>
          </a:prstGeom>
        </p:spPr>
        <p:txBody>
          <a:bodyPr anchorCtr="0" anchor="ctr" bIns="91425" lIns="91425" rIns="91425" wrap="square" tIns="91425"/>
          <a:lstStyle>
            <a:lvl1pPr lvl="0" rtl="0">
              <a:lnSpc>
                <a:spcPct val="100000"/>
              </a:lnSpc>
              <a:spcBef>
                <a:spcPts val="0"/>
              </a:spcBef>
              <a:spcAft>
                <a:spcPts val="0"/>
              </a:spcAft>
              <a:buSzPts val="1800"/>
              <a:buNone/>
              <a:defRPr/>
            </a:lvl1pPr>
          </a:lstStyle>
          <a:p/>
        </p:txBody>
      </p:sp>
      <p:sp>
        <p:nvSpPr>
          <p:cNvPr id="59" name="Shape 59"/>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2400250" y="575950"/>
            <a:ext cx="6321600" cy="635400"/>
          </a:xfrm>
          <a:prstGeom prst="rect">
            <a:avLst/>
          </a:prstGeom>
          <a:noFill/>
          <a:ln>
            <a:noFill/>
          </a:ln>
        </p:spPr>
        <p:txBody>
          <a:bodyPr anchorCtr="0" anchor="t" bIns="91425" lIns="91425" rIns="91425" wrap="square" tIns="91425"/>
          <a:lstStyle>
            <a:lvl1pPr lvl="0" rtl="0">
              <a:spcBef>
                <a:spcPts val="0"/>
              </a:spcBef>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Shape 7"/>
          <p:cNvSpPr txBox="1"/>
          <p:nvPr>
            <p:ph idx="1" type="body"/>
          </p:nvPr>
        </p:nvSpPr>
        <p:spPr>
          <a:xfrm>
            <a:off x="2410112" y="1595776"/>
            <a:ext cx="6321600" cy="30024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dk2"/>
              </a:buClr>
              <a:buSzPts val="1800"/>
              <a:buFont typeface="Lato"/>
              <a:buChar char="●"/>
              <a:defRPr sz="1800">
                <a:solidFill>
                  <a:schemeClr val="dk2"/>
                </a:solidFill>
                <a:latin typeface="Lato"/>
                <a:ea typeface="Lato"/>
                <a:cs typeface="Lato"/>
                <a:sym typeface="Lato"/>
              </a:defRPr>
            </a:lvl1pPr>
            <a:lvl2pPr lvl="1"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2pPr>
            <a:lvl3pPr lvl="2"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3pPr>
            <a:lvl4pPr lvl="3"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4pPr>
            <a:lvl5pPr lvl="4"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5pPr>
            <a:lvl6pPr lvl="5"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6pPr>
            <a:lvl7pPr lvl="6"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7pPr>
            <a:lvl8pPr lvl="7"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8pPr>
            <a:lvl9pPr lvl="8"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Shape 8"/>
          <p:cNvSpPr txBox="1"/>
          <p:nvPr>
            <p:ph idx="12" type="sldNum"/>
          </p:nvPr>
        </p:nvSpPr>
        <p:spPr>
          <a:xfrm>
            <a:off x="8497999" y="4688759"/>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dk2"/>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hyperlink" Target="http://www.youtube.com/watch?v=kGCrHhKLovo" TargetMode="Externa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8.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ctrTitle"/>
          </p:nvPr>
        </p:nvSpPr>
        <p:spPr>
          <a:xfrm>
            <a:off x="2371725" y="630225"/>
            <a:ext cx="6331500" cy="1542000"/>
          </a:xfrm>
          <a:prstGeom prst="rect">
            <a:avLst/>
          </a:prstGeom>
        </p:spPr>
        <p:txBody>
          <a:bodyPr anchorCtr="0" anchor="t" bIns="91425" lIns="91425" rIns="91425" wrap="square" tIns="91425">
            <a:noAutofit/>
          </a:bodyPr>
          <a:lstStyle/>
          <a:p>
            <a:pPr indent="0" lvl="0" marL="0" rtl="0">
              <a:spcBef>
                <a:spcPts val="0"/>
              </a:spcBef>
              <a:buNone/>
            </a:pPr>
            <a:r>
              <a:rPr lang="en" sz="3600"/>
              <a:t>Решение систем линейных уравнений </a:t>
            </a:r>
            <a:r>
              <a:rPr lang="en" sz="3600" u="sng"/>
              <a:t>генетическими алгоритмами</a:t>
            </a:r>
          </a:p>
        </p:txBody>
      </p:sp>
      <p:sp>
        <p:nvSpPr>
          <p:cNvPr id="73" name="Shape 73"/>
          <p:cNvSpPr txBox="1"/>
          <p:nvPr>
            <p:ph idx="1" type="subTitle"/>
          </p:nvPr>
        </p:nvSpPr>
        <p:spPr>
          <a:xfrm>
            <a:off x="2390267" y="3238450"/>
            <a:ext cx="6331500" cy="1241700"/>
          </a:xfrm>
          <a:prstGeom prst="rect">
            <a:avLst/>
          </a:prstGeom>
        </p:spPr>
        <p:txBody>
          <a:bodyPr anchorCtr="0" anchor="b" bIns="91425" lIns="91425" rIns="91425" wrap="square" tIns="91425">
            <a:noAutofit/>
          </a:bodyPr>
          <a:lstStyle/>
          <a:p>
            <a:pPr indent="0" lvl="0" marL="0" rtl="0">
              <a:spcBef>
                <a:spcPts val="0"/>
              </a:spcBef>
              <a:buNone/>
            </a:pPr>
            <a:r>
              <a:rPr lang="en" sz="2400">
                <a:latin typeface="Roboto"/>
                <a:ea typeface="Roboto"/>
                <a:cs typeface="Roboto"/>
                <a:sym typeface="Roboto"/>
              </a:rPr>
              <a:t>Студент </a:t>
            </a:r>
            <a:r>
              <a:rPr lang="en" sz="2400">
                <a:solidFill>
                  <a:srgbClr val="0000FF"/>
                </a:solidFill>
                <a:latin typeface="Impact"/>
                <a:ea typeface="Impact"/>
                <a:cs typeface="Impact"/>
                <a:sym typeface="Impact"/>
              </a:rPr>
              <a:t>MIPT</a:t>
            </a:r>
            <a:r>
              <a:rPr lang="en" sz="2400">
                <a:latin typeface="Roboto"/>
                <a:ea typeface="Roboto"/>
                <a:cs typeface="Roboto"/>
                <a:sym typeface="Roboto"/>
              </a:rPr>
              <a:t> Куликов Л.А.</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idx="4294967295" type="title"/>
          </p:nvPr>
        </p:nvSpPr>
        <p:spPr>
          <a:xfrm>
            <a:off x="535775" y="712150"/>
            <a:ext cx="5197200" cy="768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 sz="3600">
                <a:solidFill>
                  <a:schemeClr val="dk1"/>
                </a:solidFill>
              </a:rPr>
              <a:t>Идея</a:t>
            </a:r>
          </a:p>
        </p:txBody>
      </p:sp>
      <p:sp>
        <p:nvSpPr>
          <p:cNvPr id="79" name="Shape 79"/>
          <p:cNvSpPr txBox="1"/>
          <p:nvPr>
            <p:ph idx="4294967295" type="title"/>
          </p:nvPr>
        </p:nvSpPr>
        <p:spPr>
          <a:xfrm>
            <a:off x="535775" y="1480150"/>
            <a:ext cx="5197200" cy="3067500"/>
          </a:xfrm>
          <a:prstGeom prst="rect">
            <a:avLst/>
          </a:prstGeom>
        </p:spPr>
        <p:txBody>
          <a:bodyPr anchorCtr="0" anchor="t" bIns="91425" lIns="91425" rIns="91425" wrap="square" tIns="91425">
            <a:noAutofit/>
          </a:bodyPr>
          <a:lstStyle/>
          <a:p>
            <a:pPr indent="0" lvl="0" marL="0" rtl="0">
              <a:lnSpc>
                <a:spcPct val="115000"/>
              </a:lnSpc>
              <a:spcBef>
                <a:spcPts val="0"/>
              </a:spcBef>
              <a:spcAft>
                <a:spcPts val="1600"/>
              </a:spcAft>
              <a:buNone/>
            </a:pPr>
            <a:r>
              <a:rPr b="0" lang="en" sz="1250">
                <a:solidFill>
                  <a:srgbClr val="333333"/>
                </a:solidFill>
                <a:latin typeface="Arial"/>
                <a:ea typeface="Arial"/>
                <a:cs typeface="Arial"/>
                <a:sym typeface="Arial"/>
              </a:rPr>
              <a:t>Природа поражает своей сложностью и богатством всех своих проявлений. Среди примеров можно назвать сложные социальные системы, иммунные и нейронные системы, сложные взаимосвязи между видами. Они - всего лишь некоторые из чудес, которые стали более очевидны, когда мы стали глубже исследовать себя самих и мир вокруг нас. Наука - это одна из сменяющих друг друга систем веры, которыми мы пытается объяснять то, что наблюдаем, этим самым изменяя себя, чтобы приспособиться к новой информации, получаемой из внешнего мира. Многое из того, что мы видим и наблюдаем, можно объяснить единой теорией: теорией эволюции через наследственность, изменчивость и отбор. Именно это обстоятельство привело к созданию генетических алгоритмов. </a:t>
            </a:r>
          </a:p>
        </p:txBody>
      </p:sp>
      <p:pic>
        <p:nvPicPr>
          <p:cNvPr id="80" name="Shape 80"/>
          <p:cNvPicPr preferRelativeResize="0"/>
          <p:nvPr/>
        </p:nvPicPr>
        <p:blipFill>
          <a:blip r:embed="rId3">
            <a:alphaModFix/>
          </a:blip>
          <a:stretch>
            <a:fillRect/>
          </a:stretch>
        </p:blipFill>
        <p:spPr>
          <a:xfrm>
            <a:off x="6236425" y="1510775"/>
            <a:ext cx="2476946" cy="2499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p:nvPr/>
        </p:nvSpPr>
        <p:spPr>
          <a:xfrm>
            <a:off x="50" y="4517900"/>
            <a:ext cx="9144000" cy="625500"/>
          </a:xfrm>
          <a:prstGeom prst="rect">
            <a:avLst/>
          </a:prstGeom>
          <a:solidFill>
            <a:schemeClr val="dk1"/>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86" name="Shape 86"/>
          <p:cNvSpPr txBox="1"/>
          <p:nvPr>
            <p:ph type="title"/>
          </p:nvPr>
        </p:nvSpPr>
        <p:spPr>
          <a:xfrm>
            <a:off x="283100" y="712150"/>
            <a:ext cx="5445600" cy="3835500"/>
          </a:xfrm>
          <a:prstGeom prst="rect">
            <a:avLst/>
          </a:prstGeom>
        </p:spPr>
        <p:txBody>
          <a:bodyPr anchorCtr="0" anchor="t" bIns="91425" lIns="91425" rIns="91425" wrap="square" tIns="91425">
            <a:noAutofit/>
          </a:bodyPr>
          <a:lstStyle/>
          <a:p>
            <a:pPr indent="0" lvl="0" marL="0">
              <a:spcBef>
                <a:spcPts val="0"/>
              </a:spcBef>
              <a:buNone/>
            </a:pPr>
            <a:r>
              <a:rPr lang="en" sz="1800">
                <a:solidFill>
                  <a:schemeClr val="dk1"/>
                </a:solidFill>
                <a:latin typeface="Arial"/>
                <a:ea typeface="Arial"/>
                <a:cs typeface="Arial"/>
                <a:sym typeface="Arial"/>
              </a:rPr>
              <a:t>Генетические Алгоритмы</a:t>
            </a:r>
            <a:r>
              <a:rPr b="0" lang="en" sz="1250">
                <a:solidFill>
                  <a:srgbClr val="FFFFFF"/>
                </a:solidFill>
                <a:latin typeface="Arial"/>
                <a:ea typeface="Arial"/>
                <a:cs typeface="Arial"/>
                <a:sym typeface="Arial"/>
              </a:rPr>
              <a:t> - адаптивные методы поиска, которые в последнее время часто используются для решения задач функциональной оптимизации. Они основаны на генетических процессах биологических организмов: биологические популяции развиваются в течении нескольких поколений, подчиняясь законам естественного отбора и по принципу "выживает наиболее приспособленный" (survival of the fittest), открытому Чарльзом Дарвином.</a:t>
            </a:r>
          </a:p>
          <a:p>
            <a:pPr indent="0" lvl="0" marL="0">
              <a:spcBef>
                <a:spcPts val="0"/>
              </a:spcBef>
              <a:buNone/>
            </a:pPr>
            <a:r>
              <a:t/>
            </a:r>
            <a:endParaRPr b="0" sz="1250">
              <a:solidFill>
                <a:srgbClr val="FFFFFF"/>
              </a:solidFill>
              <a:latin typeface="Arial"/>
              <a:ea typeface="Arial"/>
              <a:cs typeface="Arial"/>
              <a:sym typeface="Arial"/>
            </a:endParaRPr>
          </a:p>
          <a:p>
            <a:pPr indent="0" lvl="0" marL="0">
              <a:spcBef>
                <a:spcPts val="0"/>
              </a:spcBef>
              <a:buNone/>
            </a:pPr>
            <a:r>
              <a:rPr lang="en" sz="1800">
                <a:solidFill>
                  <a:schemeClr val="dk1"/>
                </a:solidFill>
                <a:latin typeface="Arial"/>
                <a:ea typeface="Arial"/>
                <a:cs typeface="Arial"/>
                <a:sym typeface="Arial"/>
              </a:rPr>
              <a:t>Примеры</a:t>
            </a:r>
          </a:p>
          <a:p>
            <a:pPr indent="0" lvl="0" marL="0" rtl="0">
              <a:spcBef>
                <a:spcPts val="0"/>
              </a:spcBef>
              <a:buNone/>
            </a:pPr>
            <a:r>
              <a:rPr b="0" lang="en" sz="1250">
                <a:latin typeface="Arial"/>
                <a:ea typeface="Arial"/>
                <a:cs typeface="Arial"/>
                <a:sym typeface="Arial"/>
              </a:rPr>
              <a:t>Например, ГА могут использоваться, чтобы проектировать структуры моста, для поиска максимального отношения прочности/веса, или определять наименее расточительное размещение для нарезки форм из ткани. Они могут также использоваться для интерактивного управления процессом, например на химическом заводе, или балансировании загрузки на многопроцессорном компьютере. В моем случае, я использую ГА для решения системы вида Ax=b.</a:t>
            </a:r>
          </a:p>
        </p:txBody>
      </p:sp>
      <p:pic>
        <p:nvPicPr>
          <p:cNvPr id="87" name="Shape 87"/>
          <p:cNvPicPr preferRelativeResize="0"/>
          <p:nvPr/>
        </p:nvPicPr>
        <p:blipFill>
          <a:blip r:embed="rId3">
            <a:alphaModFix/>
          </a:blip>
          <a:stretch>
            <a:fillRect/>
          </a:stretch>
        </p:blipFill>
        <p:spPr>
          <a:xfrm>
            <a:off x="6577350" y="885375"/>
            <a:ext cx="1772000" cy="1772000"/>
          </a:xfrm>
          <a:prstGeom prst="rect">
            <a:avLst/>
          </a:prstGeom>
          <a:noFill/>
          <a:ln>
            <a:noFill/>
          </a:ln>
        </p:spPr>
      </p:pic>
      <p:pic>
        <p:nvPicPr>
          <p:cNvPr descr="Piece of duct tape sticking a note to the slide" id="88" name="Shape 88"/>
          <p:cNvPicPr preferRelativeResize="0"/>
          <p:nvPr/>
        </p:nvPicPr>
        <p:blipFill rotWithShape="1">
          <a:blip r:embed="rId4">
            <a:alphaModFix/>
          </a:blip>
          <a:srcRect b="10011" l="9244" r="2118" t="5926"/>
          <a:stretch/>
        </p:blipFill>
        <p:spPr>
          <a:xfrm rot="154826">
            <a:off x="6904338" y="778685"/>
            <a:ext cx="1077273" cy="3826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265500" y="1912650"/>
            <a:ext cx="4045200" cy="1318200"/>
          </a:xfrm>
          <a:prstGeom prst="rect">
            <a:avLst/>
          </a:prstGeom>
        </p:spPr>
        <p:txBody>
          <a:bodyPr anchorCtr="0" anchor="ctr" bIns="91425" lIns="91425" rIns="91425" wrap="square" tIns="91425">
            <a:noAutofit/>
          </a:bodyPr>
          <a:lstStyle/>
          <a:p>
            <a:pPr indent="0" lvl="0" marL="0" algn="l">
              <a:spcBef>
                <a:spcPts val="0"/>
              </a:spcBef>
              <a:buNone/>
            </a:pPr>
            <a:r>
              <a:rPr lang="en" sz="3000">
                <a:latin typeface="Arial"/>
                <a:ea typeface="Arial"/>
                <a:cs typeface="Arial"/>
                <a:sym typeface="Arial"/>
              </a:rPr>
              <a:t>Основные принципы</a:t>
            </a:r>
            <a:r>
              <a:rPr b="0" lang="en" sz="1250">
                <a:solidFill>
                  <a:srgbClr val="333333"/>
                </a:solidFill>
                <a:latin typeface="Arial"/>
                <a:ea typeface="Arial"/>
                <a:cs typeface="Arial"/>
                <a:sym typeface="Arial"/>
              </a:rPr>
              <a:t> ГА были сформулированы Голландом (Holland, 1975), и хорошо описаны во многих работах. В отличии от эволюции, происходящей в природе, ГА только моделируют те процессы в популяциях, которые являются существенными для развития. Точный ответ на вопрос: </a:t>
            </a:r>
            <a:r>
              <a:rPr b="0" lang="en" sz="1400">
                <a:latin typeface="Arial"/>
                <a:ea typeface="Arial"/>
                <a:cs typeface="Arial"/>
                <a:sym typeface="Arial"/>
              </a:rPr>
              <a:t>какие биологические процессы существенны для развития, и какие нет?</a:t>
            </a:r>
            <a:r>
              <a:rPr b="0" lang="en" sz="1250">
                <a:solidFill>
                  <a:srgbClr val="333333"/>
                </a:solidFill>
                <a:latin typeface="Arial"/>
                <a:ea typeface="Arial"/>
                <a:cs typeface="Arial"/>
                <a:sym typeface="Arial"/>
              </a:rPr>
              <a:t> - все еще открыт для исследователей. </a:t>
            </a:r>
          </a:p>
        </p:txBody>
      </p:sp>
      <p:pic>
        <p:nvPicPr>
          <p:cNvPr id="94" name="Shape 94"/>
          <p:cNvPicPr preferRelativeResize="0"/>
          <p:nvPr/>
        </p:nvPicPr>
        <p:blipFill>
          <a:blip r:embed="rId3">
            <a:alphaModFix/>
          </a:blip>
          <a:stretch>
            <a:fillRect/>
          </a:stretch>
        </p:blipFill>
        <p:spPr>
          <a:xfrm>
            <a:off x="4425915" y="476259"/>
            <a:ext cx="4565459" cy="413381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8" name="Shape 98"/>
        <p:cNvGrpSpPr/>
        <p:nvPr/>
      </p:nvGrpSpPr>
      <p:grpSpPr>
        <a:xfrm>
          <a:off x="0" y="0"/>
          <a:ext cx="0" cy="0"/>
          <a:chOff x="0" y="0"/>
          <a:chExt cx="0" cy="0"/>
        </a:xfrm>
      </p:grpSpPr>
      <p:sp>
        <p:nvSpPr>
          <p:cNvPr id="99" name="Shape 99"/>
          <p:cNvSpPr/>
          <p:nvPr/>
        </p:nvSpPr>
        <p:spPr>
          <a:xfrm>
            <a:off x="283000" y="297900"/>
            <a:ext cx="4547700" cy="4547700"/>
          </a:xfrm>
          <a:prstGeom prst="rect">
            <a:avLst/>
          </a:prstGeom>
          <a:solidFill>
            <a:srgbClr val="000000">
              <a:alpha val="76920"/>
            </a:srgb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0" name="Shape 100"/>
          <p:cNvSpPr txBox="1"/>
          <p:nvPr>
            <p:ph idx="4294967295" type="body"/>
          </p:nvPr>
        </p:nvSpPr>
        <p:spPr>
          <a:xfrm>
            <a:off x="481300" y="529650"/>
            <a:ext cx="4151100" cy="4084200"/>
          </a:xfrm>
          <a:prstGeom prst="rect">
            <a:avLst/>
          </a:prstGeom>
        </p:spPr>
        <p:txBody>
          <a:bodyPr anchorCtr="0" anchor="ctr" bIns="91425" lIns="91425" rIns="91425" wrap="square" tIns="91425">
            <a:noAutofit/>
          </a:bodyPr>
          <a:lstStyle/>
          <a:p>
            <a:pPr indent="0" lvl="0" marL="0" rtl="0">
              <a:lnSpc>
                <a:spcPct val="100000"/>
              </a:lnSpc>
              <a:spcBef>
                <a:spcPts val="0"/>
              </a:spcBef>
              <a:spcAft>
                <a:spcPts val="1600"/>
              </a:spcAft>
              <a:buNone/>
            </a:pPr>
            <a:r>
              <a:rPr lang="en" sz="1250">
                <a:solidFill>
                  <a:srgbClr val="FFFFFF"/>
                </a:solidFill>
                <a:latin typeface="Arial"/>
                <a:ea typeface="Arial"/>
                <a:cs typeface="Arial"/>
                <a:sym typeface="Arial"/>
              </a:rPr>
              <a:t>В природе особи в популяции конкурируют друг с другом за различные ресурсы, такие, например, как пища или вода. Кроме того, члены популяции одного вида часто конкурируют за привлечение брачного партнера. Те особи, которые наиболее приспособлены к окружающим условиям, будут иметь относительно больше шансов воспроизвести потомков. Слабо приспособленные особи либо совсем не произведут потомства, либо их потомство будет очень немногочисленным. Это означает, что гены от высоко адаптированных или приспособленных особей будут распространятся в увеличивающемся количестве потомков на каждом последующем поколении. Комбинация хороших характеристик от различных родителей иногда может приводить к появлению </a:t>
            </a:r>
            <a:r>
              <a:rPr b="1" lang="en">
                <a:solidFill>
                  <a:schemeClr val="dk1"/>
                </a:solidFill>
                <a:latin typeface="Arial"/>
                <a:ea typeface="Arial"/>
                <a:cs typeface="Arial"/>
                <a:sym typeface="Arial"/>
              </a:rPr>
              <a:t>суперприспособленного </a:t>
            </a:r>
            <a:r>
              <a:rPr lang="en" sz="1250">
                <a:solidFill>
                  <a:srgbClr val="FFFFFF"/>
                </a:solidFill>
                <a:latin typeface="Arial"/>
                <a:ea typeface="Arial"/>
                <a:cs typeface="Arial"/>
                <a:sym typeface="Arial"/>
              </a:rPr>
              <a:t>потомка, чья приспособленность больше, чем приспособленность любого из его родителя. Таким образом, вид развивается, лучше и лучше приспосабливаясь к среде обитания.</a:t>
            </a:r>
          </a:p>
        </p:txBody>
      </p:sp>
      <p:pic>
        <p:nvPicPr>
          <p:cNvPr id="101" name="Shape 101"/>
          <p:cNvPicPr preferRelativeResize="0"/>
          <p:nvPr/>
        </p:nvPicPr>
        <p:blipFill>
          <a:blip r:embed="rId3">
            <a:alphaModFix/>
          </a:blip>
          <a:stretch>
            <a:fillRect/>
          </a:stretch>
        </p:blipFill>
        <p:spPr>
          <a:xfrm>
            <a:off x="4978025" y="1068563"/>
            <a:ext cx="4008500" cy="3006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pic>
        <p:nvPicPr>
          <p:cNvPr id="106" name="Shape 106"/>
          <p:cNvPicPr preferRelativeResize="0"/>
          <p:nvPr/>
        </p:nvPicPr>
        <p:blipFill>
          <a:blip r:embed="rId3">
            <a:alphaModFix/>
          </a:blip>
          <a:stretch>
            <a:fillRect/>
          </a:stretch>
        </p:blipFill>
        <p:spPr>
          <a:xfrm>
            <a:off x="-25425" y="0"/>
            <a:ext cx="9203352" cy="5143499"/>
          </a:xfrm>
          <a:prstGeom prst="rect">
            <a:avLst/>
          </a:prstGeom>
          <a:noFill/>
          <a:ln>
            <a:noFill/>
          </a:ln>
        </p:spPr>
      </p:pic>
      <p:sp>
        <p:nvSpPr>
          <p:cNvPr id="107" name="Shape 107"/>
          <p:cNvSpPr txBox="1"/>
          <p:nvPr>
            <p:ph type="title"/>
          </p:nvPr>
        </p:nvSpPr>
        <p:spPr>
          <a:xfrm>
            <a:off x="1422728" y="513766"/>
            <a:ext cx="6244200" cy="3835500"/>
          </a:xfrm>
          <a:prstGeom prst="rect">
            <a:avLst/>
          </a:prstGeom>
          <a:ln cap="flat" cmpd="sng" w="38100">
            <a:solidFill>
              <a:srgbClr val="FFFFFF"/>
            </a:solidFill>
            <a:prstDash val="solid"/>
            <a:round/>
            <a:headEnd len="med" w="med" type="none"/>
            <a:tailEnd len="med" w="med" type="none"/>
          </a:ln>
        </p:spPr>
        <p:txBody>
          <a:bodyPr anchorCtr="0" anchor="t" bIns="91425" lIns="91425" rIns="91425" wrap="square" tIns="91425">
            <a:noAutofit/>
          </a:bodyPr>
          <a:lstStyle/>
          <a:p>
            <a:pPr indent="0" lvl="0" marL="0" rtl="0">
              <a:spcBef>
                <a:spcPts val="0"/>
              </a:spcBef>
              <a:buNone/>
            </a:pPr>
            <a:r>
              <a:rPr b="0" lang="en" sz="3600">
                <a:solidFill>
                  <a:schemeClr val="dk1"/>
                </a:solidFill>
                <a:latin typeface="Arial"/>
                <a:ea typeface="Arial"/>
                <a:cs typeface="Arial"/>
                <a:sym typeface="Arial"/>
              </a:rPr>
              <a:t>ГА</a:t>
            </a:r>
            <a:r>
              <a:rPr b="0" lang="en" sz="2400">
                <a:solidFill>
                  <a:srgbClr val="FFFFFF"/>
                </a:solidFill>
                <a:latin typeface="Arial"/>
                <a:ea typeface="Arial"/>
                <a:cs typeface="Arial"/>
                <a:sym typeface="Arial"/>
              </a:rPr>
              <a:t> используют прямую аналогию с таким механизмом. Они работают с совокупностью "особей" - популяцией, каждая из которых представляет возможное решение данной проблемы. Каждая особь оценивается мерой ее "приспособленности" согласно тому, насколько "хорошо" соответствующее ей решение задачи.</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11" name="Shape 111"/>
        <p:cNvGrpSpPr/>
        <p:nvPr/>
      </p:nvGrpSpPr>
      <p:grpSpPr>
        <a:xfrm>
          <a:off x="0" y="0"/>
          <a:ext cx="0" cy="0"/>
          <a:chOff x="0" y="0"/>
          <a:chExt cx="0" cy="0"/>
        </a:xfrm>
      </p:grpSpPr>
      <p:sp>
        <p:nvSpPr>
          <p:cNvPr id="112" name="Shape 112"/>
          <p:cNvSpPr txBox="1"/>
          <p:nvPr>
            <p:ph idx="1" type="body"/>
          </p:nvPr>
        </p:nvSpPr>
        <p:spPr>
          <a:xfrm>
            <a:off x="4685200" y="1088900"/>
            <a:ext cx="4033800" cy="1745100"/>
          </a:xfrm>
          <a:prstGeom prst="rect">
            <a:avLst/>
          </a:prstGeom>
        </p:spPr>
        <p:txBody>
          <a:bodyPr anchorCtr="0" anchor="ctr" bIns="91425" lIns="91425" rIns="91425" wrap="square" tIns="91425">
            <a:noAutofit/>
          </a:bodyPr>
          <a:lstStyle/>
          <a:p>
            <a:pPr indent="-69850" lvl="0" marL="0" rtl="0">
              <a:spcBef>
                <a:spcPts val="0"/>
              </a:spcBef>
              <a:buClr>
                <a:schemeClr val="dk2"/>
              </a:buClr>
              <a:buSzPts val="1100"/>
              <a:buFont typeface="Arial"/>
              <a:buNone/>
            </a:pPr>
            <a:r>
              <a:rPr lang="en" sz="1250">
                <a:solidFill>
                  <a:srgbClr val="333333"/>
                </a:solidFill>
                <a:latin typeface="Arial"/>
                <a:ea typeface="Arial"/>
                <a:cs typeface="Arial"/>
                <a:sym typeface="Arial"/>
              </a:rPr>
              <a:t>Имеются много способов реализации </a:t>
            </a:r>
            <a:r>
              <a:rPr lang="en" sz="2400">
                <a:solidFill>
                  <a:schemeClr val="dk1"/>
                </a:solidFill>
                <a:latin typeface="Arial"/>
                <a:ea typeface="Arial"/>
                <a:cs typeface="Arial"/>
                <a:sym typeface="Arial"/>
              </a:rPr>
              <a:t>идеи биологической эволюции</a:t>
            </a:r>
            <a:r>
              <a:rPr lang="en" sz="1250">
                <a:solidFill>
                  <a:srgbClr val="333333"/>
                </a:solidFill>
                <a:latin typeface="Arial"/>
                <a:ea typeface="Arial"/>
                <a:cs typeface="Arial"/>
                <a:sym typeface="Arial"/>
              </a:rPr>
              <a:t> в рамках ГА. Традиционным считается ГА, представленный на схеме. </a:t>
            </a:r>
          </a:p>
        </p:txBody>
      </p:sp>
      <p:sp>
        <p:nvSpPr>
          <p:cNvPr id="113" name="Shape 113"/>
          <p:cNvSpPr txBox="1"/>
          <p:nvPr/>
        </p:nvSpPr>
        <p:spPr>
          <a:xfrm>
            <a:off x="437525" y="1088900"/>
            <a:ext cx="3622200" cy="2814600"/>
          </a:xfrm>
          <a:prstGeom prst="rect">
            <a:avLst/>
          </a:prstGeom>
          <a:noFill/>
          <a:ln cap="flat" cmpd="sng" w="38100">
            <a:solidFill>
              <a:srgbClr val="434343"/>
            </a:solidFill>
            <a:prstDash val="solid"/>
            <a:round/>
            <a:headEnd len="med" w="med" type="none"/>
            <a:tailEnd len="med" w="med" type="none"/>
          </a:ln>
        </p:spPr>
        <p:txBody>
          <a:bodyPr anchorCtr="0" anchor="t" bIns="91425" lIns="91425" rIns="91425" wrap="square" tIns="91425">
            <a:noAutofit/>
          </a:bodyPr>
          <a:lstStyle/>
          <a:p>
            <a:pPr indent="-69850" lvl="0" marL="0">
              <a:spcBef>
                <a:spcPts val="0"/>
              </a:spcBef>
              <a:buClr>
                <a:schemeClr val="dk2"/>
              </a:buClr>
              <a:buSzPts val="1100"/>
              <a:buFont typeface="Arial"/>
              <a:buNone/>
            </a:pPr>
            <a:r>
              <a:rPr lang="en" sz="1000">
                <a:solidFill>
                  <a:srgbClr val="333333"/>
                </a:solidFill>
              </a:rPr>
              <a:t>НАЧАЛО /* генетический алгоритм */</a:t>
            </a:r>
          </a:p>
          <a:p>
            <a:pPr indent="-69850" lvl="0" marL="0">
              <a:spcBef>
                <a:spcPts val="0"/>
              </a:spcBef>
              <a:buClr>
                <a:schemeClr val="dk2"/>
              </a:buClr>
              <a:buSzPts val="1100"/>
              <a:buFont typeface="Arial"/>
              <a:buNone/>
            </a:pPr>
            <a:r>
              <a:rPr lang="en" sz="1000">
                <a:solidFill>
                  <a:srgbClr val="333333"/>
                </a:solidFill>
              </a:rPr>
              <a:t>Создать начальную популяцию</a:t>
            </a:r>
          </a:p>
          <a:p>
            <a:pPr indent="-69850" lvl="0" marL="0">
              <a:spcBef>
                <a:spcPts val="0"/>
              </a:spcBef>
              <a:buClr>
                <a:schemeClr val="dk2"/>
              </a:buClr>
              <a:buSzPts val="1100"/>
              <a:buFont typeface="Arial"/>
              <a:buNone/>
            </a:pPr>
            <a:r>
              <a:rPr lang="en" sz="1000">
                <a:solidFill>
                  <a:srgbClr val="333333"/>
                </a:solidFill>
              </a:rPr>
              <a:t>Оценить приспособленность каждой особи</a:t>
            </a:r>
          </a:p>
          <a:p>
            <a:pPr indent="-69850" lvl="0" marL="0">
              <a:spcBef>
                <a:spcPts val="0"/>
              </a:spcBef>
              <a:buClr>
                <a:schemeClr val="dk2"/>
              </a:buClr>
              <a:buSzPts val="1100"/>
              <a:buFont typeface="Arial"/>
              <a:buNone/>
            </a:pPr>
            <a:r>
              <a:rPr lang="en" sz="1000">
                <a:solidFill>
                  <a:srgbClr val="333333"/>
                </a:solidFill>
              </a:rPr>
              <a:t>останов := FALSE</a:t>
            </a:r>
          </a:p>
          <a:p>
            <a:pPr indent="-69850" lvl="0" marL="0">
              <a:spcBef>
                <a:spcPts val="0"/>
              </a:spcBef>
              <a:buClr>
                <a:schemeClr val="dk2"/>
              </a:buClr>
              <a:buSzPts val="1100"/>
              <a:buFont typeface="Arial"/>
              <a:buNone/>
            </a:pPr>
            <a:r>
              <a:rPr lang="en" sz="1000">
                <a:solidFill>
                  <a:srgbClr val="333333"/>
                </a:solidFill>
              </a:rPr>
              <a:t>ПОКА НЕ останов ВЫПОЛНЯТЬ</a:t>
            </a:r>
          </a:p>
          <a:p>
            <a:pPr indent="-69850" lvl="0" marL="0">
              <a:spcBef>
                <a:spcPts val="0"/>
              </a:spcBef>
              <a:buClr>
                <a:schemeClr val="dk2"/>
              </a:buClr>
              <a:buSzPts val="1100"/>
              <a:buFont typeface="Arial"/>
              <a:buNone/>
            </a:pPr>
            <a:r>
              <a:rPr lang="en" sz="1000">
                <a:solidFill>
                  <a:srgbClr val="333333"/>
                </a:solidFill>
              </a:rPr>
              <a:t>НАЧАЛО /* создать популяцию нового поколения */</a:t>
            </a:r>
          </a:p>
          <a:p>
            <a:pPr indent="-69850" lvl="0" marL="0">
              <a:spcBef>
                <a:spcPts val="0"/>
              </a:spcBef>
              <a:buClr>
                <a:schemeClr val="dk2"/>
              </a:buClr>
              <a:buSzPts val="1100"/>
              <a:buFont typeface="Arial"/>
              <a:buNone/>
            </a:pPr>
            <a:r>
              <a:rPr lang="en" sz="1000">
                <a:solidFill>
                  <a:srgbClr val="333333"/>
                </a:solidFill>
              </a:rPr>
              <a:t>ПОВТОРИТЬ (размер_популяции/2) РАЗ</a:t>
            </a:r>
          </a:p>
          <a:p>
            <a:pPr indent="-69850" lvl="0" marL="0">
              <a:spcBef>
                <a:spcPts val="0"/>
              </a:spcBef>
              <a:buClr>
                <a:schemeClr val="dk2"/>
              </a:buClr>
              <a:buSzPts val="1100"/>
              <a:buFont typeface="Arial"/>
              <a:buNone/>
            </a:pPr>
            <a:r>
              <a:rPr lang="en" sz="1000">
                <a:solidFill>
                  <a:srgbClr val="333333"/>
                </a:solidFill>
              </a:rPr>
              <a:t>НАЧАЛО /* цикл воспроизводства */</a:t>
            </a:r>
          </a:p>
          <a:p>
            <a:pPr indent="-69850" lvl="0" marL="0">
              <a:spcBef>
                <a:spcPts val="0"/>
              </a:spcBef>
              <a:buClr>
                <a:schemeClr val="dk2"/>
              </a:buClr>
              <a:buSzPts val="1100"/>
              <a:buFont typeface="Arial"/>
              <a:buNone/>
            </a:pPr>
            <a:r>
              <a:rPr lang="en" sz="1000">
                <a:solidFill>
                  <a:srgbClr val="333333"/>
                </a:solidFill>
              </a:rPr>
              <a:t>Выбрать две особи с высокой приспособленностью из предыдущего поколения для скрещивания</a:t>
            </a:r>
          </a:p>
          <a:p>
            <a:pPr indent="-69850" lvl="0" marL="0">
              <a:spcBef>
                <a:spcPts val="0"/>
              </a:spcBef>
              <a:buClr>
                <a:schemeClr val="dk2"/>
              </a:buClr>
              <a:buSzPts val="1100"/>
              <a:buFont typeface="Arial"/>
              <a:buNone/>
            </a:pPr>
            <a:r>
              <a:rPr lang="en" sz="1000">
                <a:solidFill>
                  <a:srgbClr val="333333"/>
                </a:solidFill>
              </a:rPr>
              <a:t>Скрестить выбранные особи и получить двух потомков</a:t>
            </a:r>
          </a:p>
          <a:p>
            <a:pPr indent="-69850" lvl="0" marL="0">
              <a:spcBef>
                <a:spcPts val="0"/>
              </a:spcBef>
              <a:buClr>
                <a:schemeClr val="dk2"/>
              </a:buClr>
              <a:buSzPts val="1100"/>
              <a:buFont typeface="Arial"/>
              <a:buNone/>
            </a:pPr>
            <a:r>
              <a:rPr lang="en" sz="1000">
                <a:solidFill>
                  <a:srgbClr val="333333"/>
                </a:solidFill>
              </a:rPr>
              <a:t>Оценить приспособленности потомков</a:t>
            </a:r>
          </a:p>
          <a:p>
            <a:pPr indent="-69850" lvl="0" marL="0">
              <a:spcBef>
                <a:spcPts val="0"/>
              </a:spcBef>
              <a:buClr>
                <a:schemeClr val="dk2"/>
              </a:buClr>
              <a:buSzPts val="1100"/>
              <a:buFont typeface="Arial"/>
              <a:buNone/>
            </a:pPr>
            <a:r>
              <a:rPr lang="en" sz="1000">
                <a:solidFill>
                  <a:srgbClr val="333333"/>
                </a:solidFill>
              </a:rPr>
              <a:t>Поместить потомков в новое поколение</a:t>
            </a:r>
          </a:p>
          <a:p>
            <a:pPr indent="-69850" lvl="0" marL="0">
              <a:spcBef>
                <a:spcPts val="0"/>
              </a:spcBef>
              <a:buClr>
                <a:schemeClr val="dk2"/>
              </a:buClr>
              <a:buSzPts val="1100"/>
              <a:buFont typeface="Arial"/>
              <a:buNone/>
            </a:pPr>
            <a:r>
              <a:rPr lang="en" sz="1000">
                <a:solidFill>
                  <a:srgbClr val="333333"/>
                </a:solidFill>
              </a:rPr>
              <a:t>КОНЕЦ</a:t>
            </a:r>
          </a:p>
          <a:p>
            <a:pPr indent="-69850" lvl="0" marL="0">
              <a:spcBef>
                <a:spcPts val="0"/>
              </a:spcBef>
              <a:buClr>
                <a:schemeClr val="dk2"/>
              </a:buClr>
              <a:buSzPts val="1100"/>
              <a:buFont typeface="Arial"/>
              <a:buNone/>
            </a:pPr>
            <a:r>
              <a:rPr lang="en" sz="1000">
                <a:solidFill>
                  <a:srgbClr val="333333"/>
                </a:solidFill>
              </a:rPr>
              <a:t>ЕСЛИ популяция сошлась ТО останов := TRUE</a:t>
            </a:r>
          </a:p>
          <a:p>
            <a:pPr indent="-69850" lvl="0" marL="0">
              <a:spcBef>
                <a:spcPts val="0"/>
              </a:spcBef>
              <a:buClr>
                <a:schemeClr val="dk2"/>
              </a:buClr>
              <a:buSzPts val="1100"/>
              <a:buFont typeface="Arial"/>
              <a:buNone/>
            </a:pPr>
            <a:r>
              <a:rPr lang="en" sz="1000">
                <a:solidFill>
                  <a:srgbClr val="333333"/>
                </a:solidFill>
              </a:rPr>
              <a:t>КОНЕЦ</a:t>
            </a:r>
          </a:p>
          <a:p>
            <a:pPr indent="-69850" lvl="0" marL="0">
              <a:spcBef>
                <a:spcPts val="0"/>
              </a:spcBef>
              <a:buClr>
                <a:schemeClr val="dk2"/>
              </a:buClr>
              <a:buSzPts val="1100"/>
              <a:buFont typeface="Arial"/>
              <a:buNone/>
            </a:pPr>
            <a:r>
              <a:rPr lang="en" sz="1000">
                <a:solidFill>
                  <a:srgbClr val="333333"/>
                </a:solidFill>
              </a:rPr>
              <a:t>КОНЕЦ</a:t>
            </a:r>
          </a:p>
          <a:p>
            <a:pPr indent="0" lvl="0" marL="0">
              <a:spcBef>
                <a:spcPts val="0"/>
              </a:spcBef>
              <a:buNone/>
            </a:pPr>
            <a:r>
              <a:t/>
            </a:r>
            <a:endParaRPr/>
          </a:p>
        </p:txBody>
      </p:sp>
      <p:sp>
        <p:nvSpPr>
          <p:cNvPr id="114" name="Shape 114"/>
          <p:cNvSpPr/>
          <p:nvPr/>
        </p:nvSpPr>
        <p:spPr>
          <a:xfrm>
            <a:off x="4786950" y="2834000"/>
            <a:ext cx="1195500" cy="768300"/>
          </a:xfrm>
          <a:prstGeom prst="leftArrow">
            <a:avLst>
              <a:gd fmla="val 50000" name="adj1"/>
              <a:gd fmla="val 50000" name="adj2"/>
            </a:avLst>
          </a:prstGeom>
          <a:solidFill>
            <a:srgbClr val="666666"/>
          </a:solidFill>
          <a:ln>
            <a:noFill/>
          </a:ln>
        </p:spPr>
        <p:txBody>
          <a:bodyPr anchorCtr="0" anchor="ctr" bIns="91425" lIns="91425" rIns="91425" wrap="square" tIns="91425">
            <a:noAutofit/>
          </a:bodyPr>
          <a:lstStyle/>
          <a:p>
            <a:pPr indent="0" lvl="0" marL="0">
              <a:spcBef>
                <a:spcPts val="0"/>
              </a:spcBef>
              <a:buNone/>
            </a:pPr>
            <a:r>
              <a:t/>
            </a:r>
            <a:endParaRPr/>
          </a:p>
        </p:txBody>
      </p:sp>
      <p:pic>
        <p:nvPicPr>
          <p:cNvPr id="115" name="Shape 115"/>
          <p:cNvPicPr preferRelativeResize="0"/>
          <p:nvPr/>
        </p:nvPicPr>
        <p:blipFill>
          <a:blip r:embed="rId3">
            <a:alphaModFix/>
          </a:blip>
          <a:stretch>
            <a:fillRect/>
          </a:stretch>
        </p:blipFill>
        <p:spPr>
          <a:xfrm>
            <a:off x="6770800" y="2834000"/>
            <a:ext cx="2184959" cy="2004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descr="Это видео было опубликовано на сайте ПостНаука (http://postnauka.ru/). Больше лекций, интервью и статей о фундаментальной науке и ученых, которые ее создают, смотрите на сайте http://postnauka.ru/. ПостНаука - все, что вы хотели знать о науке, но не знали, у кого спросить." id="120" name="Shape 120" title="Эволюционные алгоритмы">
            <a:hlinkClick r:id="rId3"/>
          </p:cNvPr>
          <p:cNvSpPr/>
          <p:nvPr/>
        </p:nvSpPr>
        <p:spPr>
          <a:xfrm>
            <a:off x="1896213" y="717500"/>
            <a:ext cx="5351575" cy="4013675"/>
          </a:xfrm>
          <a:prstGeom prst="rect">
            <a:avLst/>
          </a:prstGeom>
          <a:blipFill>
            <a:blip r:embed="rId4">
              <a:alphaModFix/>
            </a:blip>
            <a:stretch>
              <a:fillRect/>
            </a:stretch>
          </a:blipFill>
          <a:ln>
            <a:noFill/>
          </a:ln>
        </p:spPr>
      </p:sp>
      <p:sp>
        <p:nvSpPr>
          <p:cNvPr id="121" name="Shape 121"/>
          <p:cNvSpPr txBox="1"/>
          <p:nvPr/>
        </p:nvSpPr>
        <p:spPr>
          <a:xfrm>
            <a:off x="849625" y="81575"/>
            <a:ext cx="7122600" cy="342000"/>
          </a:xfrm>
          <a:prstGeom prst="rect">
            <a:avLst/>
          </a:prstGeom>
          <a:noFill/>
          <a:ln>
            <a:noFill/>
          </a:ln>
        </p:spPr>
        <p:txBody>
          <a:bodyPr anchorCtr="0" anchor="t" bIns="91425" lIns="91425" rIns="91425" wrap="square" tIns="91425">
            <a:noAutofit/>
          </a:bodyPr>
          <a:lstStyle/>
          <a:p>
            <a:pPr indent="0" lvl="0" marL="0">
              <a:spcBef>
                <a:spcPts val="0"/>
              </a:spcBef>
              <a:buNone/>
            </a:pPr>
            <a:r>
              <a:rPr lang="en" sz="1800">
                <a:solidFill>
                  <a:srgbClr val="FFFFFF"/>
                </a:solidFill>
              </a:rPr>
              <a:t>В качестве дополнения предлагаю посмотреть </a:t>
            </a:r>
            <a:r>
              <a:rPr lang="en" sz="2400">
                <a:solidFill>
                  <a:schemeClr val="dk1"/>
                </a:solidFill>
              </a:rPr>
              <a:t>видео</a:t>
            </a:r>
            <a:r>
              <a:rPr lang="en" sz="1800">
                <a:solidFill>
                  <a:srgbClr val="FFFFFF"/>
                </a:solidFill>
              </a:rPr>
              <a:t> по теме.</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5" name="Shape 125"/>
        <p:cNvGrpSpPr/>
        <p:nvPr/>
      </p:nvGrpSpPr>
      <p:grpSpPr>
        <a:xfrm>
          <a:off x="0" y="0"/>
          <a:ext cx="0" cy="0"/>
          <a:chOff x="0" y="0"/>
          <a:chExt cx="0" cy="0"/>
        </a:xfrm>
      </p:grpSpPr>
      <p:pic>
        <p:nvPicPr>
          <p:cNvPr id="126" name="Shape 12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27" name="Shape 12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28" name="Shape 128"/>
          <p:cNvSpPr txBox="1"/>
          <p:nvPr/>
        </p:nvSpPr>
        <p:spPr>
          <a:xfrm>
            <a:off x="2855550" y="1267372"/>
            <a:ext cx="3432900" cy="762600"/>
          </a:xfrm>
          <a:prstGeom prst="rect">
            <a:avLst/>
          </a:prstGeom>
          <a:noFill/>
          <a:ln>
            <a:noFill/>
          </a:ln>
        </p:spPr>
        <p:txBody>
          <a:bodyPr anchorCtr="0" anchor="b" bIns="91425" lIns="91425" rIns="91425" wrap="square" tIns="91425">
            <a:noAutofit/>
          </a:bodyPr>
          <a:lstStyle/>
          <a:p>
            <a:pPr indent="0" lvl="0" marL="0" rtl="0" algn="ctr">
              <a:spcBef>
                <a:spcPts val="0"/>
              </a:spcBef>
              <a:buNone/>
            </a:pPr>
            <a:r>
              <a:rPr b="1" lang="en" sz="3000">
                <a:solidFill>
                  <a:schemeClr val="lt2"/>
                </a:solidFill>
                <a:latin typeface="Raleway"/>
                <a:ea typeface="Raleway"/>
                <a:cs typeface="Raleway"/>
                <a:sym typeface="Raleway"/>
              </a:rPr>
              <a:t>Спасибо за внимание!</a:t>
            </a:r>
          </a:p>
        </p:txBody>
      </p:sp>
      <p:pic>
        <p:nvPicPr>
          <p:cNvPr id="129" name="Shape 129"/>
          <p:cNvPicPr preferRelativeResize="0"/>
          <p:nvPr/>
        </p:nvPicPr>
        <p:blipFill>
          <a:blip r:embed="rId5">
            <a:alphaModFix/>
          </a:blip>
          <a:stretch>
            <a:fillRect/>
          </a:stretch>
        </p:blipFill>
        <p:spPr>
          <a:xfrm>
            <a:off x="2731638" y="2095470"/>
            <a:ext cx="3680725" cy="2463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